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46"/>
    <p:restoredTop sz="94690"/>
  </p:normalViewPr>
  <p:slideViewPr>
    <p:cSldViewPr snapToGrid="0" snapToObjects="1">
      <p:cViewPr varScale="1">
        <p:scale>
          <a:sx n="119" d="100"/>
          <a:sy n="119" d="100"/>
        </p:scale>
        <p:origin x="5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20964-0280-5B4F-8A9A-F813433225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668D80-2101-FE41-BB42-0D59D7EF16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45C239-02B0-2D43-938D-362138020CAD}"/>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FE199756-5BCA-B044-8706-75D2BD8F9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7AE5C2-0024-5A4E-BA3D-F94E2B04D369}"/>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824115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D99F2-82E1-9F47-AF5B-5A45A0F5B3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DF1CAA-D48B-4040-812E-D38D321DE2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FCE23B-96BB-F547-8463-955F61DB9532}"/>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C5993F68-A167-1D45-ABC4-0C2FF0ABA9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BB91B2-9CD1-A44F-9A9E-7D37328DA99C}"/>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30040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176569-6C49-BD49-B6B6-EF41CBD170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55AFE1-0B10-1C4F-8D10-2F9058AABE1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FD654-B82F-7F4B-B77C-44317C8C5D24}"/>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460F8F8A-027A-D045-A9DC-228707D4E2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52D7FA-FC58-FC43-B9C6-FF280CCA7DF5}"/>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904322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A3A64-3BFD-1648-98DE-4673E27B17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468E7A-F714-EA4E-BD83-E43D9A3E81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D2DEFF-2F61-4D4F-BAB7-3F84AA26AE5C}"/>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8D695E15-E303-4446-BFFC-00C5CB3E29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08B1CB-FCCD-314E-BC83-5DEA4F3560D5}"/>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14118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A7621-0A68-084A-9C92-BAE65E254E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045488-B81B-1A4D-8869-DEDAA0E807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57B2B8-51E6-214F-9EFF-B0DE25093A23}"/>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CCE96A2B-3511-C945-9F22-7672F0979E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6FAB34-87AD-F641-A1BA-A865B2455F93}"/>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881878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EFEB9-4FCE-DB47-9DEA-D7414E0665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CB0E07-EA1C-C345-9AD9-AC87CC21CF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C265CD-BD52-E14B-8323-8DEDDFF96C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E13180-82F4-164A-BAE6-ECED2BAF59D8}"/>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6" name="Footer Placeholder 5">
            <a:extLst>
              <a:ext uri="{FF2B5EF4-FFF2-40B4-BE49-F238E27FC236}">
                <a16:creationId xmlns:a16="http://schemas.microsoft.com/office/drawing/2014/main" id="{BBEC7829-7706-904F-81DA-D56E301209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848836-373C-314C-9283-5DC23628EF29}"/>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694590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EEB1C-97E9-3046-8993-4CA3FD4059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9B8215-CDFE-7845-8D33-E3F8E902FE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24CE8D-54AA-B548-92DE-6E8FF3B911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DE1EB49-730A-7B40-8468-629C4BC4AB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E2BEA7-A13A-504E-A99E-234283C513C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80F7F4-658A-5544-85F2-A2FBDDE8CAAF}"/>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8" name="Footer Placeholder 7">
            <a:extLst>
              <a:ext uri="{FF2B5EF4-FFF2-40B4-BE49-F238E27FC236}">
                <a16:creationId xmlns:a16="http://schemas.microsoft.com/office/drawing/2014/main" id="{4A42EB93-C598-8C4E-A93F-5EFD45BBB3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DBE520-C414-B84B-A0C8-D204ECF87508}"/>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49302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DD720-0F82-7448-8167-5A0D065CE1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0E5C4F-A98D-8746-96E9-55C4E0CEDC70}"/>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4" name="Footer Placeholder 3">
            <a:extLst>
              <a:ext uri="{FF2B5EF4-FFF2-40B4-BE49-F238E27FC236}">
                <a16:creationId xmlns:a16="http://schemas.microsoft.com/office/drawing/2014/main" id="{FFE458AD-4ED7-3542-B522-C1F8AB24ED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3A8C82-16BC-D44D-B09F-7FA9D7531831}"/>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1697622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5B956C-EA36-AB46-8E23-C74727D2DE20}"/>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3" name="Footer Placeholder 2">
            <a:extLst>
              <a:ext uri="{FF2B5EF4-FFF2-40B4-BE49-F238E27FC236}">
                <a16:creationId xmlns:a16="http://schemas.microsoft.com/office/drawing/2014/main" id="{705C7DCA-712C-724A-AE0A-BCEF9E4772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3EA82F-6606-F749-A326-8E3F3F524217}"/>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415116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3739F-18E9-384F-9ABA-9DBC1C50AB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6C2769-70EF-4C4C-9933-E248336B4D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036B6D-ADEC-BD42-8E32-259B650737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FBA51D-496C-B14D-AF56-FB2F9807A92E}"/>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6" name="Footer Placeholder 5">
            <a:extLst>
              <a:ext uri="{FF2B5EF4-FFF2-40B4-BE49-F238E27FC236}">
                <a16:creationId xmlns:a16="http://schemas.microsoft.com/office/drawing/2014/main" id="{1575119D-88CE-824C-A7F9-CB966241D3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262286-8FB3-7C45-A65F-EC21EE54CB23}"/>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2863497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9E1A8-E497-6D4F-8D0B-A3AA2587D2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3BB8CF6-0542-B74F-8D6A-64FD335BE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9702CC-545A-7740-84ED-78630E4598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68B15B-9F8C-D649-8A8D-C1DFD9466B2B}"/>
              </a:ext>
            </a:extLst>
          </p:cNvPr>
          <p:cNvSpPr>
            <a:spLocks noGrp="1"/>
          </p:cNvSpPr>
          <p:nvPr>
            <p:ph type="dt" sz="half" idx="10"/>
          </p:nvPr>
        </p:nvSpPr>
        <p:spPr/>
        <p:txBody>
          <a:bodyPr/>
          <a:lstStyle/>
          <a:p>
            <a:fld id="{E23CA681-24E1-0D40-ABE9-22CBFDC0B41D}" type="datetimeFigureOut">
              <a:rPr lang="en-US" smtClean="0"/>
              <a:t>1/17/20</a:t>
            </a:fld>
            <a:endParaRPr lang="en-US"/>
          </a:p>
        </p:txBody>
      </p:sp>
      <p:sp>
        <p:nvSpPr>
          <p:cNvPr id="6" name="Footer Placeholder 5">
            <a:extLst>
              <a:ext uri="{FF2B5EF4-FFF2-40B4-BE49-F238E27FC236}">
                <a16:creationId xmlns:a16="http://schemas.microsoft.com/office/drawing/2014/main" id="{62476774-B873-7D4D-A287-93CA028C13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4483AC-B038-784A-87F1-1DD7AD51D1A7}"/>
              </a:ext>
            </a:extLst>
          </p:cNvPr>
          <p:cNvSpPr>
            <a:spLocks noGrp="1"/>
          </p:cNvSpPr>
          <p:nvPr>
            <p:ph type="sldNum" sz="quarter" idx="12"/>
          </p:nvPr>
        </p:nvSpPr>
        <p:spPr/>
        <p:txBody>
          <a:bodyPr/>
          <a:lstStyle/>
          <a:p>
            <a:fld id="{FD61E81F-902D-7343-BA43-5D0418542F69}" type="slidenum">
              <a:rPr lang="en-US" smtClean="0"/>
              <a:t>‹#›</a:t>
            </a:fld>
            <a:endParaRPr lang="en-US"/>
          </a:p>
        </p:txBody>
      </p:sp>
    </p:spTree>
    <p:extLst>
      <p:ext uri="{BB962C8B-B14F-4D97-AF65-F5344CB8AC3E}">
        <p14:creationId xmlns:p14="http://schemas.microsoft.com/office/powerpoint/2010/main" val="3466217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AD60B2-30B1-874D-BFEA-8A11DE7417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01C257-ABCE-2841-8564-C2F75DBD3B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F369D8-3254-C24B-A795-C464C1F557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3CA681-24E1-0D40-ABE9-22CBFDC0B41D}" type="datetimeFigureOut">
              <a:rPr lang="en-US" smtClean="0"/>
              <a:t>1/17/20</a:t>
            </a:fld>
            <a:endParaRPr lang="en-US"/>
          </a:p>
        </p:txBody>
      </p:sp>
      <p:sp>
        <p:nvSpPr>
          <p:cNvPr id="5" name="Footer Placeholder 4">
            <a:extLst>
              <a:ext uri="{FF2B5EF4-FFF2-40B4-BE49-F238E27FC236}">
                <a16:creationId xmlns:a16="http://schemas.microsoft.com/office/drawing/2014/main" id="{FF98D278-5EAD-3940-8AEB-E21B22D333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47E3B0-164D-4248-B8FA-F3D990A5D4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61E81F-902D-7343-BA43-5D0418542F69}" type="slidenum">
              <a:rPr lang="en-US" smtClean="0"/>
              <a:t>‹#›</a:t>
            </a:fld>
            <a:endParaRPr lang="en-US"/>
          </a:p>
        </p:txBody>
      </p:sp>
    </p:spTree>
    <p:extLst>
      <p:ext uri="{BB962C8B-B14F-4D97-AF65-F5344CB8AC3E}">
        <p14:creationId xmlns:p14="http://schemas.microsoft.com/office/powerpoint/2010/main" val="3791050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model.georgia.org/community/interns/#community-material-flow" TargetMode="External"/><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model.georgia.org/community/interns/#scenario-analysi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16D5F0-2300-854D-B537-AD75B6AA341D}"/>
              </a:ext>
            </a:extLst>
          </p:cNvPr>
          <p:cNvPicPr>
            <a:picLocks noChangeAspect="1"/>
          </p:cNvPicPr>
          <p:nvPr/>
        </p:nvPicPr>
        <p:blipFill>
          <a:blip r:embed="rId2"/>
          <a:stretch>
            <a:fillRect/>
          </a:stretch>
        </p:blipFill>
        <p:spPr>
          <a:xfrm>
            <a:off x="0" y="-235635"/>
            <a:ext cx="12192000" cy="3364993"/>
          </a:xfrm>
          <a:prstGeom prst="rect">
            <a:avLst/>
          </a:prstGeom>
        </p:spPr>
      </p:pic>
      <p:sp>
        <p:nvSpPr>
          <p:cNvPr id="5" name="Content Placeholder 4">
            <a:extLst>
              <a:ext uri="{FF2B5EF4-FFF2-40B4-BE49-F238E27FC236}">
                <a16:creationId xmlns:a16="http://schemas.microsoft.com/office/drawing/2014/main" id="{EF642F6A-EB1A-FC4F-8867-3671D314FD56}"/>
              </a:ext>
            </a:extLst>
          </p:cNvPr>
          <p:cNvSpPr>
            <a:spLocks noGrp="1"/>
          </p:cNvSpPr>
          <p:nvPr>
            <p:ph idx="1"/>
          </p:nvPr>
        </p:nvSpPr>
        <p:spPr>
          <a:xfrm>
            <a:off x="7540979" y="4596674"/>
            <a:ext cx="4458117" cy="1894435"/>
          </a:xfrm>
        </p:spPr>
        <p:txBody>
          <a:bodyPr>
            <a:normAutofit fontScale="70000" lnSpcReduction="20000"/>
          </a:bodyPr>
          <a:lstStyle/>
          <a:p>
            <a:pPr marL="0" indent="0">
              <a:buNone/>
            </a:pPr>
            <a:br>
              <a:rPr lang="en-US" sz="2000" dirty="0"/>
            </a:br>
            <a:r>
              <a:rPr lang="en-US" sz="2000" b="1" dirty="0"/>
              <a:t>Research Partner: </a:t>
            </a:r>
            <a:r>
              <a:rPr lang="en-US" sz="2000" dirty="0"/>
              <a:t>Dr. Valerie Thomas (</a:t>
            </a:r>
            <a:r>
              <a:rPr lang="en-US" sz="2000" dirty="0" err="1"/>
              <a:t>ISyE</a:t>
            </a:r>
            <a:r>
              <a:rPr lang="en-US" sz="2000" dirty="0"/>
              <a:t>) </a:t>
            </a:r>
            <a:br>
              <a:rPr lang="en-US" sz="2000" dirty="0"/>
            </a:br>
            <a:br>
              <a:rPr lang="en-US" sz="2000" dirty="0"/>
            </a:br>
            <a:r>
              <a:rPr lang="en-US" sz="2000" b="1" dirty="0"/>
              <a:t>Georgia Tech Summer Internships</a:t>
            </a:r>
            <a:br>
              <a:rPr lang="en-US" sz="2000" dirty="0"/>
            </a:br>
            <a:br>
              <a:rPr lang="en-US" sz="2000" dirty="0"/>
            </a:br>
            <a:r>
              <a:rPr lang="en-US" sz="2000" dirty="0">
                <a:hlinkClick r:id="rId3"/>
              </a:rPr>
              <a:t>Community Material Flow Analysis</a:t>
            </a:r>
            <a:endParaRPr lang="en-US" sz="2000" dirty="0"/>
          </a:p>
          <a:p>
            <a:pPr marL="0" indent="0">
              <a:buNone/>
            </a:pPr>
            <a:r>
              <a:rPr lang="en-US" sz="2000" dirty="0">
                <a:hlinkClick r:id="rId4"/>
              </a:rPr>
              <a:t>New Technology Scenario Analysis</a:t>
            </a:r>
            <a:endParaRPr lang="en-US" sz="2000" dirty="0"/>
          </a:p>
          <a:p>
            <a:pPr marL="0" indent="0">
              <a:buNone/>
            </a:pPr>
            <a:br>
              <a:rPr lang="en-US" sz="1800" dirty="0"/>
            </a:br>
            <a:r>
              <a:rPr lang="en-US" sz="1800" dirty="0"/>
              <a:t>May 18 to Aug 7, 2020. Bachelors degree required. </a:t>
            </a:r>
            <a:br>
              <a:rPr lang="en-US" sz="1800" dirty="0"/>
            </a:br>
            <a:endParaRPr lang="en-US" sz="1800" dirty="0"/>
          </a:p>
        </p:txBody>
      </p:sp>
      <p:sp>
        <p:nvSpPr>
          <p:cNvPr id="6" name="Title 5">
            <a:extLst>
              <a:ext uri="{FF2B5EF4-FFF2-40B4-BE49-F238E27FC236}">
                <a16:creationId xmlns:a16="http://schemas.microsoft.com/office/drawing/2014/main" id="{E2BD4105-1741-B648-83F9-537492183B53}"/>
              </a:ext>
            </a:extLst>
          </p:cNvPr>
          <p:cNvSpPr>
            <a:spLocks noGrp="1"/>
          </p:cNvSpPr>
          <p:nvPr>
            <p:ph type="title"/>
          </p:nvPr>
        </p:nvSpPr>
        <p:spPr>
          <a:xfrm>
            <a:off x="402468" y="4087906"/>
            <a:ext cx="10515600" cy="695748"/>
          </a:xfrm>
        </p:spPr>
        <p:txBody>
          <a:bodyPr>
            <a:normAutofit fontScale="90000"/>
          </a:bodyPr>
          <a:lstStyle/>
          <a:p>
            <a:r>
              <a:rPr lang="en-US" dirty="0"/>
              <a:t>Georgia Community Model Building</a:t>
            </a:r>
            <a:br>
              <a:rPr lang="en-US" dirty="0"/>
            </a:br>
            <a:endParaRPr lang="en-US" dirty="0"/>
          </a:p>
        </p:txBody>
      </p:sp>
      <p:sp>
        <p:nvSpPr>
          <p:cNvPr id="10" name="Content Placeholder 4">
            <a:extLst>
              <a:ext uri="{FF2B5EF4-FFF2-40B4-BE49-F238E27FC236}">
                <a16:creationId xmlns:a16="http://schemas.microsoft.com/office/drawing/2014/main" id="{343E2667-09DE-054D-B1FC-194CF0CF2CB2}"/>
              </a:ext>
            </a:extLst>
          </p:cNvPr>
          <p:cNvSpPr txBox="1">
            <a:spLocks/>
          </p:cNvSpPr>
          <p:nvPr/>
        </p:nvSpPr>
        <p:spPr>
          <a:xfrm>
            <a:off x="449424" y="4587778"/>
            <a:ext cx="6798043" cy="1982355"/>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60000"/>
              </a:lnSpc>
              <a:buFont typeface="Arial" panose="020B0604020202020204" pitchFamily="34" charset="0"/>
              <a:buNone/>
            </a:pPr>
            <a:r>
              <a:rPr lang="en-US" sz="2100" dirty="0"/>
              <a:t>We’re creating tools for communities to use in evaluating how technological improvements in local industries, utilities and logistics can reduce carbon footprints, and other adverse impacts, to protect the environment while creating jobs and new business opportunities.</a:t>
            </a:r>
          </a:p>
          <a:p>
            <a:pPr marL="0" indent="0">
              <a:lnSpc>
                <a:spcPct val="160000"/>
              </a:lnSpc>
              <a:buFont typeface="Arial" panose="020B0604020202020204" pitchFamily="34" charset="0"/>
              <a:buNone/>
            </a:pPr>
            <a:endParaRPr lang="en-US" sz="2000" dirty="0"/>
          </a:p>
          <a:p>
            <a:pPr marL="0" indent="0">
              <a:lnSpc>
                <a:spcPct val="160000"/>
              </a:lnSpc>
              <a:buFont typeface="Arial" panose="020B0604020202020204" pitchFamily="34" charset="0"/>
              <a:buNone/>
            </a:pPr>
            <a:endParaRPr lang="en-US" sz="2000" dirty="0"/>
          </a:p>
        </p:txBody>
      </p:sp>
      <p:sp>
        <p:nvSpPr>
          <p:cNvPr id="11" name="Title 5">
            <a:extLst>
              <a:ext uri="{FF2B5EF4-FFF2-40B4-BE49-F238E27FC236}">
                <a16:creationId xmlns:a16="http://schemas.microsoft.com/office/drawing/2014/main" id="{34A197A4-9F7D-EA48-86AB-3B663FAE6927}"/>
              </a:ext>
            </a:extLst>
          </p:cNvPr>
          <p:cNvSpPr txBox="1">
            <a:spLocks/>
          </p:cNvSpPr>
          <p:nvPr/>
        </p:nvSpPr>
        <p:spPr>
          <a:xfrm>
            <a:off x="402468" y="3340803"/>
            <a:ext cx="10515600" cy="9600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100" dirty="0"/>
              <a:t>US Environmental Protection Agency</a:t>
            </a:r>
            <a:br>
              <a:rPr lang="en-US" sz="2400" dirty="0"/>
            </a:br>
            <a:endParaRPr lang="en-US" sz="2400" dirty="0"/>
          </a:p>
        </p:txBody>
      </p:sp>
      <p:sp>
        <p:nvSpPr>
          <p:cNvPr id="8" name="Rectangle 7">
            <a:extLst>
              <a:ext uri="{FF2B5EF4-FFF2-40B4-BE49-F238E27FC236}">
                <a16:creationId xmlns:a16="http://schemas.microsoft.com/office/drawing/2014/main" id="{21BDA22F-0DFF-B041-99AD-0DB322B6654F}"/>
              </a:ext>
            </a:extLst>
          </p:cNvPr>
          <p:cNvSpPr/>
          <p:nvPr/>
        </p:nvSpPr>
        <p:spPr>
          <a:xfrm>
            <a:off x="0" y="2969111"/>
            <a:ext cx="12192000" cy="2259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accent2"/>
                </a:solidFill>
              </a:ln>
            </a:endParaRPr>
          </a:p>
        </p:txBody>
      </p:sp>
      <p:pic>
        <p:nvPicPr>
          <p:cNvPr id="1028" name="Picture 4">
            <a:extLst>
              <a:ext uri="{FF2B5EF4-FFF2-40B4-BE49-F238E27FC236}">
                <a16:creationId xmlns:a16="http://schemas.microsoft.com/office/drawing/2014/main" id="{37BE1F68-14A0-1F49-91A8-CC95318685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28492" y="3041832"/>
            <a:ext cx="1374448" cy="137444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C07EA573-2FE5-C64E-BE03-EB07C04C98E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46631" y="3012430"/>
            <a:ext cx="1657648" cy="140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314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CDC577-3AF7-C040-96F7-B9C54E5A2220}"/>
              </a:ext>
            </a:extLst>
          </p:cNvPr>
          <p:cNvPicPr>
            <a:picLocks noChangeAspect="1"/>
          </p:cNvPicPr>
          <p:nvPr/>
        </p:nvPicPr>
        <p:blipFill>
          <a:blip r:embed="rId2"/>
          <a:stretch>
            <a:fillRect/>
          </a:stretch>
        </p:blipFill>
        <p:spPr>
          <a:xfrm>
            <a:off x="0" y="-76746"/>
            <a:ext cx="12192000" cy="3052476"/>
          </a:xfrm>
          <a:prstGeom prst="rect">
            <a:avLst/>
          </a:prstGeom>
        </p:spPr>
      </p:pic>
      <p:sp>
        <p:nvSpPr>
          <p:cNvPr id="6" name="Title 5">
            <a:extLst>
              <a:ext uri="{FF2B5EF4-FFF2-40B4-BE49-F238E27FC236}">
                <a16:creationId xmlns:a16="http://schemas.microsoft.com/office/drawing/2014/main" id="{E2BD4105-1741-B648-83F9-537492183B53}"/>
              </a:ext>
            </a:extLst>
          </p:cNvPr>
          <p:cNvSpPr>
            <a:spLocks noGrp="1"/>
          </p:cNvSpPr>
          <p:nvPr>
            <p:ph type="title"/>
          </p:nvPr>
        </p:nvSpPr>
        <p:spPr>
          <a:xfrm>
            <a:off x="358400" y="4087906"/>
            <a:ext cx="10515600" cy="695748"/>
          </a:xfrm>
        </p:spPr>
        <p:txBody>
          <a:bodyPr>
            <a:normAutofit fontScale="90000"/>
          </a:bodyPr>
          <a:lstStyle/>
          <a:p>
            <a:r>
              <a:rPr lang="en-US" dirty="0"/>
              <a:t>2020 Georgia Summer Internships</a:t>
            </a:r>
            <a:br>
              <a:rPr lang="en-US" dirty="0"/>
            </a:br>
            <a:endParaRPr lang="en-US" dirty="0"/>
          </a:p>
        </p:txBody>
      </p:sp>
      <p:sp>
        <p:nvSpPr>
          <p:cNvPr id="10" name="Content Placeholder 4">
            <a:extLst>
              <a:ext uri="{FF2B5EF4-FFF2-40B4-BE49-F238E27FC236}">
                <a16:creationId xmlns:a16="http://schemas.microsoft.com/office/drawing/2014/main" id="{343E2667-09DE-054D-B1FC-194CF0CF2CB2}"/>
              </a:ext>
            </a:extLst>
          </p:cNvPr>
          <p:cNvSpPr txBox="1">
            <a:spLocks/>
          </p:cNvSpPr>
          <p:nvPr/>
        </p:nvSpPr>
        <p:spPr>
          <a:xfrm>
            <a:off x="405356" y="4587778"/>
            <a:ext cx="11173372" cy="19892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60000"/>
              </a:lnSpc>
              <a:buNone/>
            </a:pPr>
            <a:r>
              <a:rPr lang="en-US" sz="1800" dirty="0"/>
              <a:t>Georgia is the first state to implement the US Environmentally-Extended Input-Output (USEEIO) model.  </a:t>
            </a:r>
            <a:br>
              <a:rPr lang="en-US" sz="1800" dirty="0"/>
            </a:br>
            <a:r>
              <a:rPr lang="en-US" sz="1800" dirty="0"/>
              <a:t>Companies like Amazon are already using the EPA’s USEEIO API to set their net zero carbon footprint goals.</a:t>
            </a:r>
            <a:br>
              <a:rPr lang="en-US" sz="1800" dirty="0"/>
            </a:br>
            <a:r>
              <a:rPr lang="en-US" sz="1800" dirty="0"/>
              <a:t>Our material flow intern will process community data using Python to create interactive supply chain visualizations.</a:t>
            </a:r>
            <a:br>
              <a:rPr lang="en-US" sz="1800" dirty="0"/>
            </a:br>
            <a:r>
              <a:rPr lang="en-US" sz="1800" dirty="0"/>
              <a:t>Our technology scenario intern will build R Language tools to convey industry purchases, resource use and emissions.  </a:t>
            </a:r>
          </a:p>
          <a:p>
            <a:pPr marL="0" indent="0">
              <a:lnSpc>
                <a:spcPct val="160000"/>
              </a:lnSpc>
              <a:buFont typeface="Arial" panose="020B0604020202020204" pitchFamily="34" charset="0"/>
              <a:buNone/>
            </a:pPr>
            <a:endParaRPr lang="en-US" sz="1800" dirty="0"/>
          </a:p>
        </p:txBody>
      </p:sp>
      <p:sp>
        <p:nvSpPr>
          <p:cNvPr id="11" name="Title 5">
            <a:extLst>
              <a:ext uri="{FF2B5EF4-FFF2-40B4-BE49-F238E27FC236}">
                <a16:creationId xmlns:a16="http://schemas.microsoft.com/office/drawing/2014/main" id="{34A197A4-9F7D-EA48-86AB-3B663FAE6927}"/>
              </a:ext>
            </a:extLst>
          </p:cNvPr>
          <p:cNvSpPr txBox="1">
            <a:spLocks/>
          </p:cNvSpPr>
          <p:nvPr/>
        </p:nvSpPr>
        <p:spPr>
          <a:xfrm>
            <a:off x="358400" y="3340803"/>
            <a:ext cx="10515600" cy="9600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100" dirty="0"/>
              <a:t>US Environmental Protection Agency</a:t>
            </a:r>
            <a:br>
              <a:rPr lang="en-US" sz="2400" dirty="0"/>
            </a:br>
            <a:endParaRPr lang="en-US" sz="2400" dirty="0"/>
          </a:p>
        </p:txBody>
      </p:sp>
      <p:sp>
        <p:nvSpPr>
          <p:cNvPr id="8" name="Rectangle 7">
            <a:extLst>
              <a:ext uri="{FF2B5EF4-FFF2-40B4-BE49-F238E27FC236}">
                <a16:creationId xmlns:a16="http://schemas.microsoft.com/office/drawing/2014/main" id="{21BDA22F-0DFF-B041-99AD-0DB322B6654F}"/>
              </a:ext>
            </a:extLst>
          </p:cNvPr>
          <p:cNvSpPr/>
          <p:nvPr/>
        </p:nvSpPr>
        <p:spPr>
          <a:xfrm>
            <a:off x="0" y="2969111"/>
            <a:ext cx="12192000" cy="22590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accent2"/>
                </a:solidFill>
              </a:ln>
            </a:endParaRPr>
          </a:p>
        </p:txBody>
      </p:sp>
      <p:pic>
        <p:nvPicPr>
          <p:cNvPr id="1028" name="Picture 4">
            <a:extLst>
              <a:ext uri="{FF2B5EF4-FFF2-40B4-BE49-F238E27FC236}">
                <a16:creationId xmlns:a16="http://schemas.microsoft.com/office/drawing/2014/main" id="{37BE1F68-14A0-1F49-91A8-CC95318685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8492" y="3041832"/>
            <a:ext cx="1374448" cy="1374448"/>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C07EA573-2FE5-C64E-BE03-EB07C04C98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46631" y="3012430"/>
            <a:ext cx="1657648" cy="1403850"/>
          </a:xfrm>
          <a:prstGeom prst="rect">
            <a:avLst/>
          </a:prstGeom>
          <a:noFill/>
          <a:extLst>
            <a:ext uri="{909E8E84-426E-40DD-AFC4-6F175D3DCCD1}">
              <a14:hiddenFill xmlns:a14="http://schemas.microsoft.com/office/drawing/2010/main">
                <a:solidFill>
                  <a:srgbClr val="FFFFFF"/>
                </a:solidFill>
              </a14:hiddenFill>
            </a:ext>
          </a:extLst>
        </p:spPr>
      </p:pic>
      <p:sp>
        <p:nvSpPr>
          <p:cNvPr id="14" name="Title 5">
            <a:extLst>
              <a:ext uri="{FF2B5EF4-FFF2-40B4-BE49-F238E27FC236}">
                <a16:creationId xmlns:a16="http://schemas.microsoft.com/office/drawing/2014/main" id="{6F22CB48-2A13-1A4C-84DA-4244263FCFE1}"/>
              </a:ext>
            </a:extLst>
          </p:cNvPr>
          <p:cNvSpPr txBox="1">
            <a:spLocks/>
          </p:cNvSpPr>
          <p:nvPr/>
        </p:nvSpPr>
        <p:spPr>
          <a:xfrm>
            <a:off x="4397272" y="964776"/>
            <a:ext cx="6801079" cy="1054016"/>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bg1"/>
                </a:solidFill>
              </a:rPr>
              <a:t>Regional Sustainability and Environmental Sciences Research Program (RESES)</a:t>
            </a:r>
          </a:p>
        </p:txBody>
      </p:sp>
      <p:sp>
        <p:nvSpPr>
          <p:cNvPr id="12" name="Rectangle 11">
            <a:extLst>
              <a:ext uri="{FF2B5EF4-FFF2-40B4-BE49-F238E27FC236}">
                <a16:creationId xmlns:a16="http://schemas.microsoft.com/office/drawing/2014/main" id="{D02796D8-71EF-3847-9723-75AB62E8F141}"/>
              </a:ext>
            </a:extLst>
          </p:cNvPr>
          <p:cNvSpPr/>
          <p:nvPr/>
        </p:nvSpPr>
        <p:spPr>
          <a:xfrm>
            <a:off x="4397272" y="2084894"/>
            <a:ext cx="7407007" cy="369332"/>
          </a:xfrm>
          <a:prstGeom prst="rect">
            <a:avLst/>
          </a:prstGeom>
        </p:spPr>
        <p:txBody>
          <a:bodyPr wrap="square">
            <a:spAutoFit/>
          </a:bodyPr>
          <a:lstStyle/>
          <a:p>
            <a:r>
              <a:rPr lang="en-US" b="1" i="1" dirty="0">
                <a:solidFill>
                  <a:schemeClr val="bg1"/>
                </a:solidFill>
                <a:effectLst/>
                <a:latin typeface="Source Sans Pro" panose="020F0502020204030204" pitchFamily="34" charset="0"/>
              </a:rPr>
              <a:t>Community-Driven Application Development using USEEIO Models</a:t>
            </a:r>
            <a:endParaRPr lang="en-US" dirty="0">
              <a:solidFill>
                <a:schemeClr val="bg1"/>
              </a:solidFill>
            </a:endParaRPr>
          </a:p>
        </p:txBody>
      </p:sp>
      <p:sp>
        <p:nvSpPr>
          <p:cNvPr id="20" name="Title 5">
            <a:extLst>
              <a:ext uri="{FF2B5EF4-FFF2-40B4-BE49-F238E27FC236}">
                <a16:creationId xmlns:a16="http://schemas.microsoft.com/office/drawing/2014/main" id="{097A9B4F-CF66-6F41-9BCE-20C0FC10A6E8}"/>
              </a:ext>
            </a:extLst>
          </p:cNvPr>
          <p:cNvSpPr txBox="1">
            <a:spLocks/>
          </p:cNvSpPr>
          <p:nvPr/>
        </p:nvSpPr>
        <p:spPr>
          <a:xfrm>
            <a:off x="4397272" y="505016"/>
            <a:ext cx="3623008" cy="499058"/>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b="1" dirty="0">
                <a:solidFill>
                  <a:schemeClr val="bg1"/>
                </a:solidFill>
              </a:rPr>
              <a:t>Georgia’s flagship projects with the EPA</a:t>
            </a:r>
          </a:p>
        </p:txBody>
      </p:sp>
    </p:spTree>
    <p:extLst>
      <p:ext uri="{BB962C8B-B14F-4D97-AF65-F5344CB8AC3E}">
        <p14:creationId xmlns:p14="http://schemas.microsoft.com/office/powerpoint/2010/main" val="677651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1557</TotalTime>
  <Words>198</Words>
  <Application>Microsoft Macintosh PowerPoint</Application>
  <PresentationFormat>Widescreen</PresentationFormat>
  <Paragraphs>12</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Source Sans Pro</vt:lpstr>
      <vt:lpstr>Office Theme</vt:lpstr>
      <vt:lpstr>Georgia Community Model Building </vt:lpstr>
      <vt:lpstr>2020 Georgia Summer Internships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Community Model Building</dc:title>
  <dc:creator>Loren Heyns</dc:creator>
  <cp:lastModifiedBy>Loren Heyns</cp:lastModifiedBy>
  <cp:revision>28</cp:revision>
  <dcterms:created xsi:type="dcterms:W3CDTF">2020-01-13T19:11:00Z</dcterms:created>
  <dcterms:modified xsi:type="dcterms:W3CDTF">2020-01-18T14:27:58Z</dcterms:modified>
</cp:coreProperties>
</file>